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6">
  <p:sldMasterIdLst>
    <p:sldMasterId id="2147483766" r:id="rId1"/>
  </p:sldMasterIdLst>
  <p:sldIdLst>
    <p:sldId id="256" r:id="rId2"/>
    <p:sldId id="277" r:id="rId3"/>
    <p:sldId id="261" r:id="rId4"/>
    <p:sldId id="278" r:id="rId5"/>
    <p:sldId id="281" r:id="rId6"/>
    <p:sldId id="276" r:id="rId7"/>
    <p:sldId id="282" r:id="rId8"/>
    <p:sldId id="258" r:id="rId9"/>
    <p:sldId id="259" r:id="rId10"/>
    <p:sldId id="262" r:id="rId11"/>
    <p:sldId id="264" r:id="rId12"/>
    <p:sldId id="266" r:id="rId13"/>
    <p:sldId id="267" r:id="rId14"/>
    <p:sldId id="268" r:id="rId15"/>
    <p:sldId id="269" r:id="rId16"/>
    <p:sldId id="263" r:id="rId17"/>
    <p:sldId id="265" r:id="rId18"/>
    <p:sldId id="273" r:id="rId19"/>
    <p:sldId id="271" r:id="rId20"/>
    <p:sldId id="272" r:id="rId21"/>
    <p:sldId id="270" r:id="rId22"/>
    <p:sldId id="275"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p:scale>
          <a:sx n="70" d="100"/>
          <a:sy n="70" d="100"/>
        </p:scale>
        <p:origin x="3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189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013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03334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542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5835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5198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474278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473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428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154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174126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39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751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378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184016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642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860594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583" y="3972076"/>
            <a:ext cx="9300754" cy="1646302"/>
          </a:xfrm>
        </p:spPr>
        <p:txBody>
          <a:bodyPr/>
          <a:lstStyle/>
          <a:p>
            <a:r>
              <a:rPr lang="en-GB" b="1" dirty="0" smtClean="0">
                <a:solidFill>
                  <a:schemeClr val="tx2"/>
                </a:solidFill>
              </a:rPr>
              <a:t>Abtus Max Cyclic Top Trolley</a:t>
            </a:r>
            <a:endParaRPr lang="en-GB" b="1" dirty="0">
              <a:solidFill>
                <a:schemeClr val="tx2"/>
              </a:solidFill>
            </a:endParaRPr>
          </a:p>
        </p:txBody>
      </p:sp>
      <p:sp>
        <p:nvSpPr>
          <p:cNvPr id="3" name="Subtitle 2"/>
          <p:cNvSpPr>
            <a:spLocks noGrp="1"/>
          </p:cNvSpPr>
          <p:nvPr>
            <p:ph type="subTitle" idx="1"/>
          </p:nvPr>
        </p:nvSpPr>
        <p:spPr>
          <a:xfrm>
            <a:off x="1650759" y="5566124"/>
            <a:ext cx="7766936" cy="1096899"/>
          </a:xfrm>
        </p:spPr>
        <p:txBody>
          <a:bodyPr/>
          <a:lstStyle/>
          <a:p>
            <a:r>
              <a:rPr lang="en-GB" dirty="0" smtClean="0"/>
              <a:t>The way towards a cyclic top free infrastructure</a:t>
            </a:r>
            <a:endParaRPr lang="en-GB" dirty="0"/>
          </a:p>
        </p:txBody>
      </p:sp>
      <p:pic>
        <p:nvPicPr>
          <p:cNvPr id="2051" name="Picture 3"/>
          <p:cNvPicPr>
            <a:picLocks noChangeAspect="1" noChangeArrowheads="1"/>
          </p:cNvPicPr>
          <p:nvPr/>
        </p:nvPicPr>
        <p:blipFill>
          <a:blip r:embed="rId2"/>
          <a:srcRect/>
          <a:stretch>
            <a:fillRect/>
          </a:stretch>
        </p:blipFill>
        <p:spPr bwMode="auto">
          <a:xfrm>
            <a:off x="2769326" y="493806"/>
            <a:ext cx="5694998" cy="4039005"/>
          </a:xfrm>
          <a:prstGeom prst="rect">
            <a:avLst/>
          </a:prstGeom>
          <a:noFill/>
          <a:ln w="9525">
            <a:noFill/>
            <a:miter lim="800000"/>
            <a:headEnd/>
            <a:tailEnd/>
          </a:ln>
        </p:spPr>
      </p:pic>
    </p:spTree>
    <p:extLst>
      <p:ext uri="{BB962C8B-B14F-4D97-AF65-F5344CB8AC3E}">
        <p14:creationId xmlns:p14="http://schemas.microsoft.com/office/powerpoint/2010/main" val="3562722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942975"/>
            <a:ext cx="9144000" cy="5715000"/>
          </a:xfrm>
          <a:prstGeom prst="rect">
            <a:avLst/>
          </a:prstGeom>
        </p:spPr>
      </p:pic>
      <p:sp>
        <p:nvSpPr>
          <p:cNvPr id="2" name="Title 1"/>
          <p:cNvSpPr>
            <a:spLocks noGrp="1"/>
          </p:cNvSpPr>
          <p:nvPr>
            <p:ph type="title"/>
          </p:nvPr>
        </p:nvSpPr>
        <p:spPr>
          <a:xfrm>
            <a:off x="677334" y="222069"/>
            <a:ext cx="8596668" cy="720906"/>
          </a:xfrm>
        </p:spPr>
        <p:txBody>
          <a:bodyPr/>
          <a:lstStyle/>
          <a:p>
            <a:r>
              <a:rPr lang="en-GB" dirty="0" smtClean="0"/>
              <a:t>View recording page – Cyclic Top</a:t>
            </a:r>
            <a:endParaRPr lang="en-GB" dirty="0"/>
          </a:p>
        </p:txBody>
      </p:sp>
      <p:sp>
        <p:nvSpPr>
          <p:cNvPr id="5" name="Rectangle 4"/>
          <p:cNvSpPr/>
          <p:nvPr/>
        </p:nvSpPr>
        <p:spPr>
          <a:xfrm>
            <a:off x="2892171" y="5838826"/>
            <a:ext cx="1498855" cy="4762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3572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942975"/>
            <a:ext cx="9144000" cy="5715000"/>
          </a:xfrm>
          <a:prstGeom prst="rect">
            <a:avLst/>
          </a:prstGeom>
        </p:spPr>
      </p:pic>
      <p:sp>
        <p:nvSpPr>
          <p:cNvPr id="2" name="Title 1"/>
          <p:cNvSpPr>
            <a:spLocks noGrp="1"/>
          </p:cNvSpPr>
          <p:nvPr>
            <p:ph type="title"/>
          </p:nvPr>
        </p:nvSpPr>
        <p:spPr>
          <a:xfrm>
            <a:off x="677334" y="209006"/>
            <a:ext cx="8596668" cy="733969"/>
          </a:xfrm>
        </p:spPr>
        <p:txBody>
          <a:bodyPr/>
          <a:lstStyle/>
          <a:p>
            <a:r>
              <a:rPr lang="en-GB" dirty="0" smtClean="0"/>
              <a:t>View recording page – Cyclic Top</a:t>
            </a:r>
            <a:endParaRPr lang="en-GB" dirty="0"/>
          </a:p>
        </p:txBody>
      </p:sp>
      <p:sp>
        <p:nvSpPr>
          <p:cNvPr id="5" name="Rectangle 4"/>
          <p:cNvSpPr/>
          <p:nvPr/>
        </p:nvSpPr>
        <p:spPr>
          <a:xfrm>
            <a:off x="2892171" y="5838826"/>
            <a:ext cx="1498855" cy="4762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0547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942975"/>
            <a:ext cx="9144000" cy="5715000"/>
          </a:xfrm>
          <a:prstGeom prst="rect">
            <a:avLst/>
          </a:prstGeom>
        </p:spPr>
      </p:pic>
      <p:sp>
        <p:nvSpPr>
          <p:cNvPr id="2" name="Title 1"/>
          <p:cNvSpPr>
            <a:spLocks noGrp="1"/>
          </p:cNvSpPr>
          <p:nvPr>
            <p:ph type="title"/>
          </p:nvPr>
        </p:nvSpPr>
        <p:spPr>
          <a:xfrm>
            <a:off x="677334" y="235131"/>
            <a:ext cx="8596668" cy="707844"/>
          </a:xfrm>
        </p:spPr>
        <p:txBody>
          <a:bodyPr/>
          <a:lstStyle/>
          <a:p>
            <a:r>
              <a:rPr lang="en-GB" dirty="0" smtClean="0"/>
              <a:t>Repair page – Cyclic Top</a:t>
            </a:r>
            <a:endParaRPr lang="en-GB" dirty="0"/>
          </a:p>
        </p:txBody>
      </p:sp>
      <p:sp>
        <p:nvSpPr>
          <p:cNvPr id="5" name="Rectangle 4"/>
          <p:cNvSpPr/>
          <p:nvPr/>
        </p:nvSpPr>
        <p:spPr>
          <a:xfrm>
            <a:off x="4549521" y="5838826"/>
            <a:ext cx="1498855" cy="4762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0724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2068"/>
            <a:ext cx="8596668" cy="927463"/>
          </a:xfrm>
        </p:spPr>
        <p:txBody>
          <a:bodyPr>
            <a:normAutofit/>
          </a:bodyPr>
          <a:lstStyle/>
          <a:p>
            <a:r>
              <a:rPr lang="en-GB" dirty="0" smtClean="0"/>
              <a:t>PDF repair report page 1/3 – Cyclic Top</a:t>
            </a:r>
            <a:endParaRPr lang="en-GB"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7333" y="942974"/>
            <a:ext cx="7231425" cy="4719889"/>
          </a:xfrm>
          <a:prstGeom prst="rect">
            <a:avLst/>
          </a:prstGeom>
        </p:spPr>
      </p:pic>
    </p:spTree>
    <p:extLst>
      <p:ext uri="{BB962C8B-B14F-4D97-AF65-F5344CB8AC3E}">
        <p14:creationId xmlns:p14="http://schemas.microsoft.com/office/powerpoint/2010/main" val="725274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5131"/>
            <a:ext cx="8596668" cy="707844"/>
          </a:xfrm>
        </p:spPr>
        <p:txBody>
          <a:bodyPr>
            <a:normAutofit/>
          </a:bodyPr>
          <a:lstStyle/>
          <a:p>
            <a:r>
              <a:rPr lang="en-GB" dirty="0" smtClean="0"/>
              <a:t>PDF repair report page 2/3 – Cyclic Top</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433" t="12720" r="4489" b="15451"/>
          <a:stretch/>
        </p:blipFill>
        <p:spPr>
          <a:xfrm>
            <a:off x="677334" y="942975"/>
            <a:ext cx="10250905" cy="5716851"/>
          </a:xfrm>
          <a:prstGeom prst="rect">
            <a:avLst/>
          </a:prstGeom>
        </p:spPr>
      </p:pic>
    </p:spTree>
    <p:extLst>
      <p:ext uri="{BB962C8B-B14F-4D97-AF65-F5344CB8AC3E}">
        <p14:creationId xmlns:p14="http://schemas.microsoft.com/office/powerpoint/2010/main" val="2317174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8194"/>
            <a:ext cx="8596668" cy="694781"/>
          </a:xfrm>
        </p:spPr>
        <p:txBody>
          <a:bodyPr>
            <a:normAutofit/>
          </a:bodyPr>
          <a:lstStyle/>
          <a:p>
            <a:r>
              <a:rPr lang="en-GB" dirty="0" smtClean="0"/>
              <a:t>PDF repair report page 3/3 – Cyclic Top</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9876" b="4218"/>
          <a:stretch/>
        </p:blipFill>
        <p:spPr>
          <a:xfrm>
            <a:off x="677334" y="942975"/>
            <a:ext cx="4600519" cy="5918630"/>
          </a:xfrm>
          <a:prstGeom prst="rect">
            <a:avLst/>
          </a:prstGeom>
        </p:spPr>
      </p:pic>
    </p:spTree>
    <p:extLst>
      <p:ext uri="{BB962C8B-B14F-4D97-AF65-F5344CB8AC3E}">
        <p14:creationId xmlns:p14="http://schemas.microsoft.com/office/powerpoint/2010/main" val="3846550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956038"/>
            <a:ext cx="9144000" cy="5715000"/>
          </a:xfrm>
          <a:prstGeom prst="rect">
            <a:avLst/>
          </a:prstGeom>
        </p:spPr>
      </p:pic>
      <p:sp>
        <p:nvSpPr>
          <p:cNvPr id="2" name="Title 1"/>
          <p:cNvSpPr>
            <a:spLocks noGrp="1"/>
          </p:cNvSpPr>
          <p:nvPr>
            <p:ph type="title"/>
          </p:nvPr>
        </p:nvSpPr>
        <p:spPr>
          <a:xfrm>
            <a:off x="677334" y="209006"/>
            <a:ext cx="8596668" cy="733969"/>
          </a:xfrm>
        </p:spPr>
        <p:txBody>
          <a:bodyPr>
            <a:normAutofit/>
          </a:bodyPr>
          <a:lstStyle/>
          <a:p>
            <a:r>
              <a:rPr lang="en-GB" dirty="0" smtClean="0"/>
              <a:t>After repair comparison – Cyclic Top</a:t>
            </a:r>
            <a:endParaRPr lang="en-GB" dirty="0"/>
          </a:p>
        </p:txBody>
      </p:sp>
      <p:sp>
        <p:nvSpPr>
          <p:cNvPr id="5" name="Rectangle 4"/>
          <p:cNvSpPr/>
          <p:nvPr/>
        </p:nvSpPr>
        <p:spPr>
          <a:xfrm>
            <a:off x="2892171" y="5838826"/>
            <a:ext cx="1498855" cy="4762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644816" y="2060423"/>
            <a:ext cx="1803699" cy="523220"/>
          </a:xfrm>
          <a:prstGeom prst="rect">
            <a:avLst/>
          </a:prstGeom>
          <a:noFill/>
          <a:ln>
            <a:solidFill>
              <a:schemeClr val="tx1"/>
            </a:solidFill>
          </a:ln>
        </p:spPr>
        <p:txBody>
          <a:bodyPr wrap="none" rtlCol="0">
            <a:spAutoFit/>
          </a:bodyPr>
          <a:lstStyle/>
          <a:p>
            <a:r>
              <a:rPr lang="en-GB" sz="1400" dirty="0" smtClean="0">
                <a:solidFill>
                  <a:srgbClr val="0070C0"/>
                </a:solidFill>
              </a:rPr>
              <a:t>Blue </a:t>
            </a:r>
            <a:r>
              <a:rPr lang="en-GB" sz="1400" dirty="0" smtClean="0"/>
              <a:t>= before repair</a:t>
            </a:r>
          </a:p>
          <a:p>
            <a:r>
              <a:rPr lang="en-GB" sz="1400" dirty="0" smtClean="0">
                <a:solidFill>
                  <a:srgbClr val="00B050"/>
                </a:solidFill>
              </a:rPr>
              <a:t>Green </a:t>
            </a:r>
            <a:r>
              <a:rPr lang="en-GB" sz="1400" dirty="0" smtClean="0"/>
              <a:t>= after repair</a:t>
            </a:r>
            <a:endParaRPr lang="en-GB" sz="1400" dirty="0"/>
          </a:p>
        </p:txBody>
      </p:sp>
    </p:spTree>
    <p:extLst>
      <p:ext uri="{BB962C8B-B14F-4D97-AF65-F5344CB8AC3E}">
        <p14:creationId xmlns:p14="http://schemas.microsoft.com/office/powerpoint/2010/main" val="1274139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942975"/>
            <a:ext cx="9144000" cy="5715000"/>
          </a:xfrm>
          <a:prstGeom prst="rect">
            <a:avLst/>
          </a:prstGeom>
        </p:spPr>
      </p:pic>
      <p:sp>
        <p:nvSpPr>
          <p:cNvPr id="2" name="Title 1"/>
          <p:cNvSpPr>
            <a:spLocks noGrp="1"/>
          </p:cNvSpPr>
          <p:nvPr>
            <p:ph type="title"/>
          </p:nvPr>
        </p:nvSpPr>
        <p:spPr>
          <a:xfrm>
            <a:off x="677334" y="235131"/>
            <a:ext cx="8596668" cy="707844"/>
          </a:xfrm>
        </p:spPr>
        <p:txBody>
          <a:bodyPr/>
          <a:lstStyle/>
          <a:p>
            <a:r>
              <a:rPr lang="en-GB" dirty="0"/>
              <a:t>After repair comparison</a:t>
            </a:r>
            <a:r>
              <a:rPr lang="en-GB" dirty="0" smtClean="0"/>
              <a:t> – Cyclic Top</a:t>
            </a:r>
            <a:endParaRPr lang="en-GB" dirty="0"/>
          </a:p>
        </p:txBody>
      </p:sp>
      <p:sp>
        <p:nvSpPr>
          <p:cNvPr id="5" name="Rectangle 4"/>
          <p:cNvSpPr/>
          <p:nvPr/>
        </p:nvSpPr>
        <p:spPr>
          <a:xfrm>
            <a:off x="2892171" y="5838826"/>
            <a:ext cx="1498855" cy="4762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644816" y="2060423"/>
            <a:ext cx="1803699" cy="523220"/>
          </a:xfrm>
          <a:prstGeom prst="rect">
            <a:avLst/>
          </a:prstGeom>
          <a:noFill/>
          <a:ln>
            <a:solidFill>
              <a:schemeClr val="tx1"/>
            </a:solidFill>
          </a:ln>
        </p:spPr>
        <p:txBody>
          <a:bodyPr wrap="none" rtlCol="0">
            <a:spAutoFit/>
          </a:bodyPr>
          <a:lstStyle/>
          <a:p>
            <a:r>
              <a:rPr lang="en-GB" sz="1400" dirty="0" smtClean="0">
                <a:solidFill>
                  <a:srgbClr val="0070C0"/>
                </a:solidFill>
              </a:rPr>
              <a:t>Blue</a:t>
            </a:r>
            <a:r>
              <a:rPr lang="en-GB" sz="1400" dirty="0" smtClean="0"/>
              <a:t> = before repair</a:t>
            </a:r>
          </a:p>
          <a:p>
            <a:r>
              <a:rPr lang="en-GB" sz="1400" dirty="0" smtClean="0">
                <a:solidFill>
                  <a:srgbClr val="92D050"/>
                </a:solidFill>
              </a:rPr>
              <a:t>Green</a:t>
            </a:r>
            <a:r>
              <a:rPr lang="en-GB" sz="1400" dirty="0" smtClean="0"/>
              <a:t> = after repair</a:t>
            </a:r>
            <a:endParaRPr lang="en-GB" sz="1400" dirty="0"/>
          </a:p>
        </p:txBody>
      </p:sp>
    </p:spTree>
    <p:extLst>
      <p:ext uri="{BB962C8B-B14F-4D97-AF65-F5344CB8AC3E}">
        <p14:creationId xmlns:p14="http://schemas.microsoft.com/office/powerpoint/2010/main" val="2592854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942975"/>
            <a:ext cx="9144000" cy="5715000"/>
          </a:xfrm>
          <a:prstGeom prst="rect">
            <a:avLst/>
          </a:prstGeom>
        </p:spPr>
      </p:pic>
      <p:sp>
        <p:nvSpPr>
          <p:cNvPr id="2" name="Title 1"/>
          <p:cNvSpPr>
            <a:spLocks noGrp="1"/>
          </p:cNvSpPr>
          <p:nvPr>
            <p:ph type="title"/>
          </p:nvPr>
        </p:nvSpPr>
        <p:spPr>
          <a:xfrm>
            <a:off x="677334" y="235131"/>
            <a:ext cx="8596668" cy="707844"/>
          </a:xfrm>
        </p:spPr>
        <p:txBody>
          <a:bodyPr/>
          <a:lstStyle/>
          <a:p>
            <a:r>
              <a:rPr lang="en-GB" dirty="0" smtClean="0"/>
              <a:t>Track gauge – Geometry</a:t>
            </a:r>
            <a:endParaRPr lang="en-GB" dirty="0"/>
          </a:p>
        </p:txBody>
      </p:sp>
      <p:sp>
        <p:nvSpPr>
          <p:cNvPr id="5" name="Rectangle 4"/>
          <p:cNvSpPr/>
          <p:nvPr/>
        </p:nvSpPr>
        <p:spPr>
          <a:xfrm>
            <a:off x="2892171" y="5838826"/>
            <a:ext cx="1498855" cy="4762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5670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942975"/>
            <a:ext cx="9144000" cy="5715000"/>
          </a:xfrm>
          <a:prstGeom prst="rect">
            <a:avLst/>
          </a:prstGeom>
        </p:spPr>
      </p:pic>
      <p:sp>
        <p:nvSpPr>
          <p:cNvPr id="2" name="Title 1"/>
          <p:cNvSpPr>
            <a:spLocks noGrp="1"/>
          </p:cNvSpPr>
          <p:nvPr>
            <p:ph type="title"/>
          </p:nvPr>
        </p:nvSpPr>
        <p:spPr>
          <a:xfrm>
            <a:off x="677334" y="261257"/>
            <a:ext cx="8596668" cy="681718"/>
          </a:xfrm>
        </p:spPr>
        <p:txBody>
          <a:bodyPr/>
          <a:lstStyle/>
          <a:p>
            <a:r>
              <a:rPr lang="en-GB" dirty="0" smtClean="0"/>
              <a:t>Cant – Geometry</a:t>
            </a:r>
            <a:endParaRPr lang="en-GB" dirty="0"/>
          </a:p>
        </p:txBody>
      </p:sp>
      <p:sp>
        <p:nvSpPr>
          <p:cNvPr id="5" name="Rectangle 4"/>
          <p:cNvSpPr/>
          <p:nvPr/>
        </p:nvSpPr>
        <p:spPr>
          <a:xfrm>
            <a:off x="2892171" y="5838826"/>
            <a:ext cx="1498855" cy="4762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9039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7198"/>
            <a:ext cx="8596668" cy="757647"/>
          </a:xfrm>
        </p:spPr>
        <p:txBody>
          <a:bodyPr>
            <a:normAutofit/>
          </a:bodyPr>
          <a:lstStyle/>
          <a:p>
            <a:r>
              <a:rPr lang="en-GB" dirty="0" smtClean="0"/>
              <a:t>Abtus Max – The Challenge</a:t>
            </a:r>
            <a:endParaRPr lang="en-GB" dirty="0"/>
          </a:p>
        </p:txBody>
      </p:sp>
      <p:sp>
        <p:nvSpPr>
          <p:cNvPr id="11" name="TextBox 10"/>
          <p:cNvSpPr txBox="1"/>
          <p:nvPr/>
        </p:nvSpPr>
        <p:spPr>
          <a:xfrm>
            <a:off x="836023" y="1358537"/>
            <a:ext cx="4754880" cy="4770537"/>
          </a:xfrm>
          <a:prstGeom prst="rect">
            <a:avLst/>
          </a:prstGeom>
          <a:noFill/>
        </p:spPr>
        <p:txBody>
          <a:bodyPr wrap="square" rtlCol="0">
            <a:spAutoFit/>
          </a:bodyPr>
          <a:lstStyle/>
          <a:p>
            <a:r>
              <a:rPr lang="en-GB" altLang="en-US" sz="2200" dirty="0" smtClean="0">
                <a:solidFill>
                  <a:schemeClr val="tx1">
                    <a:lumMod val="50000"/>
                    <a:lumOff val="50000"/>
                  </a:schemeClr>
                </a:solidFill>
                <a:latin typeface="+mj-lt"/>
              </a:rPr>
              <a:t>The recording vehicle informs the maintainers of Cyclic Top sites but not the full extent of the issue or the trigger point.  Consequently, teams go out and fix the reported fault on the geometry action report with little guidance, the position of the trigger point is left to the Engineer’s judgment. Maintenance teams have no means of manually checking whether their repair work has successfully removed the Risk of Cyclic Top. </a:t>
            </a:r>
            <a:r>
              <a:rPr lang="en-GB" altLang="en-US" dirty="0" smtClean="0">
                <a:solidFill>
                  <a:schemeClr val="tx1">
                    <a:lumMod val="50000"/>
                    <a:lumOff val="50000"/>
                  </a:schemeClr>
                </a:solidFill>
                <a:latin typeface="Calibri" pitchFamily="34" charset="0"/>
              </a:rPr>
              <a:t> </a:t>
            </a:r>
          </a:p>
          <a:p>
            <a:endParaRPr lang="en-GB" dirty="0"/>
          </a:p>
        </p:txBody>
      </p:sp>
      <p:pic>
        <p:nvPicPr>
          <p:cNvPr id="12" name="Picture 4"/>
          <p:cNvPicPr>
            <a:picLocks noChangeAspect="1" noChangeArrowheads="1"/>
          </p:cNvPicPr>
          <p:nvPr/>
        </p:nvPicPr>
        <p:blipFill>
          <a:blip r:embed="rId2"/>
          <a:srcRect/>
          <a:stretch>
            <a:fillRect/>
          </a:stretch>
        </p:blipFill>
        <p:spPr bwMode="auto">
          <a:xfrm>
            <a:off x="6160819" y="1760901"/>
            <a:ext cx="4972320" cy="3372802"/>
          </a:xfrm>
          <a:prstGeom prst="rect">
            <a:avLst/>
          </a:prstGeom>
          <a:noFill/>
          <a:ln w="9525">
            <a:noFill/>
            <a:miter lim="800000"/>
            <a:headEnd/>
            <a:tailEnd/>
          </a:ln>
        </p:spPr>
      </p:pic>
    </p:spTree>
    <p:extLst>
      <p:ext uri="{BB962C8B-B14F-4D97-AF65-F5344CB8AC3E}">
        <p14:creationId xmlns:p14="http://schemas.microsoft.com/office/powerpoint/2010/main" val="4118118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942975"/>
            <a:ext cx="9144000" cy="5715000"/>
          </a:xfrm>
          <a:prstGeom prst="rect">
            <a:avLst/>
          </a:prstGeom>
        </p:spPr>
      </p:pic>
      <p:sp>
        <p:nvSpPr>
          <p:cNvPr id="2" name="Title 1"/>
          <p:cNvSpPr>
            <a:spLocks noGrp="1"/>
          </p:cNvSpPr>
          <p:nvPr>
            <p:ph type="title"/>
          </p:nvPr>
        </p:nvSpPr>
        <p:spPr>
          <a:xfrm>
            <a:off x="677334" y="222069"/>
            <a:ext cx="8596668" cy="720906"/>
          </a:xfrm>
        </p:spPr>
        <p:txBody>
          <a:bodyPr/>
          <a:lstStyle/>
          <a:p>
            <a:r>
              <a:rPr lang="en-GB" dirty="0" smtClean="0"/>
              <a:t>Twist 3 meters – Geometry</a:t>
            </a:r>
            <a:endParaRPr lang="en-GB" dirty="0"/>
          </a:p>
        </p:txBody>
      </p:sp>
      <p:sp>
        <p:nvSpPr>
          <p:cNvPr id="5" name="Rectangle 4"/>
          <p:cNvSpPr/>
          <p:nvPr/>
        </p:nvSpPr>
        <p:spPr>
          <a:xfrm>
            <a:off x="2892171" y="5838826"/>
            <a:ext cx="1498855" cy="4762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6228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942975"/>
            <a:ext cx="9144000" cy="5715000"/>
          </a:xfrm>
          <a:prstGeom prst="rect">
            <a:avLst/>
          </a:prstGeom>
        </p:spPr>
      </p:pic>
      <p:sp>
        <p:nvSpPr>
          <p:cNvPr id="2" name="Title 1"/>
          <p:cNvSpPr>
            <a:spLocks noGrp="1"/>
          </p:cNvSpPr>
          <p:nvPr>
            <p:ph type="title"/>
          </p:nvPr>
        </p:nvSpPr>
        <p:spPr>
          <a:xfrm>
            <a:off x="677334" y="195943"/>
            <a:ext cx="8596668" cy="747032"/>
          </a:xfrm>
        </p:spPr>
        <p:txBody>
          <a:bodyPr/>
          <a:lstStyle/>
          <a:p>
            <a:r>
              <a:rPr lang="en-GB" dirty="0" smtClean="0"/>
              <a:t>Settings/Maintenance limits – Geometry</a:t>
            </a:r>
            <a:endParaRPr lang="en-GB" dirty="0"/>
          </a:p>
        </p:txBody>
      </p:sp>
      <p:sp>
        <p:nvSpPr>
          <p:cNvPr id="5" name="Rectangle 4"/>
          <p:cNvSpPr/>
          <p:nvPr/>
        </p:nvSpPr>
        <p:spPr>
          <a:xfrm>
            <a:off x="6225921" y="5838826"/>
            <a:ext cx="1498855" cy="4762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657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1257"/>
            <a:ext cx="8596668" cy="681718"/>
          </a:xfrm>
        </p:spPr>
        <p:txBody>
          <a:bodyPr/>
          <a:lstStyle/>
          <a:p>
            <a:r>
              <a:rPr lang="en-GB" dirty="0" smtClean="0"/>
              <a:t>Recorded File .CSV - Geometry </a:t>
            </a:r>
            <a:endParaRPr lang="en-GB" dirty="0"/>
          </a:p>
        </p:txBody>
      </p:sp>
      <p:pic>
        <p:nvPicPr>
          <p:cNvPr id="6" name="Picture 5"/>
          <p:cNvPicPr>
            <a:picLocks noChangeAspect="1"/>
          </p:cNvPicPr>
          <p:nvPr/>
        </p:nvPicPr>
        <p:blipFill rotWithShape="1">
          <a:blip r:embed="rId2"/>
          <a:srcRect l="373" t="18833" r="45522" b="30917"/>
          <a:stretch/>
        </p:blipFill>
        <p:spPr>
          <a:xfrm>
            <a:off x="677334" y="942975"/>
            <a:ext cx="8286750" cy="5743575"/>
          </a:xfrm>
          <a:prstGeom prst="rect">
            <a:avLst/>
          </a:prstGeom>
        </p:spPr>
      </p:pic>
    </p:spTree>
    <p:extLst>
      <p:ext uri="{BB962C8B-B14F-4D97-AF65-F5344CB8AC3E}">
        <p14:creationId xmlns:p14="http://schemas.microsoft.com/office/powerpoint/2010/main" val="2745659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34" y="2628900"/>
            <a:ext cx="8596668" cy="809625"/>
          </a:xfrm>
        </p:spPr>
        <p:txBody>
          <a:bodyPr>
            <a:normAutofit/>
          </a:bodyPr>
          <a:lstStyle/>
          <a:p>
            <a:pPr algn="ctr"/>
            <a:r>
              <a:rPr lang="en-GB" sz="4400" b="1" dirty="0" smtClean="0">
                <a:solidFill>
                  <a:schemeClr val="tx1">
                    <a:lumMod val="50000"/>
                    <a:lumOff val="50000"/>
                  </a:schemeClr>
                </a:solidFill>
              </a:rPr>
              <a:t>Thank you!</a:t>
            </a:r>
            <a:endParaRPr lang="en-GB" sz="4400" b="1" dirty="0">
              <a:solidFill>
                <a:schemeClr val="tx1">
                  <a:lumMod val="50000"/>
                  <a:lumOff val="50000"/>
                </a:schemeClr>
              </a:solidFill>
            </a:endParaRPr>
          </a:p>
        </p:txBody>
      </p:sp>
    </p:spTree>
    <p:extLst>
      <p:ext uri="{BB962C8B-B14F-4D97-AF65-F5344CB8AC3E}">
        <p14:creationId xmlns:p14="http://schemas.microsoft.com/office/powerpoint/2010/main" val="204622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70262"/>
            <a:ext cx="8596668" cy="744584"/>
          </a:xfrm>
        </p:spPr>
        <p:txBody>
          <a:bodyPr>
            <a:normAutofit/>
          </a:bodyPr>
          <a:lstStyle/>
          <a:p>
            <a:r>
              <a:rPr lang="en-GB" dirty="0" smtClean="0"/>
              <a:t>Abtus Max – Introduction</a:t>
            </a:r>
            <a:endParaRPr lang="en-GB" dirty="0"/>
          </a:p>
        </p:txBody>
      </p:sp>
      <p:sp>
        <p:nvSpPr>
          <p:cNvPr id="11" name="TextBox 10"/>
          <p:cNvSpPr txBox="1"/>
          <p:nvPr/>
        </p:nvSpPr>
        <p:spPr>
          <a:xfrm>
            <a:off x="836023" y="1240971"/>
            <a:ext cx="4754880" cy="4493538"/>
          </a:xfrm>
          <a:prstGeom prst="rect">
            <a:avLst/>
          </a:prstGeom>
          <a:noFill/>
        </p:spPr>
        <p:txBody>
          <a:bodyPr wrap="square" rtlCol="0">
            <a:spAutoFit/>
          </a:bodyPr>
          <a:lstStyle/>
          <a:p>
            <a:pPr>
              <a:buFontTx/>
              <a:buNone/>
            </a:pPr>
            <a:r>
              <a:rPr lang="en-GB" altLang="en-US" sz="2200" dirty="0" smtClean="0">
                <a:latin typeface="+mj-lt"/>
              </a:rPr>
              <a:t>	</a:t>
            </a:r>
            <a:endParaRPr lang="en-GB" altLang="en-US" sz="2200" dirty="0" smtClean="0">
              <a:solidFill>
                <a:schemeClr val="tx1">
                  <a:lumMod val="50000"/>
                  <a:lumOff val="50000"/>
                </a:schemeClr>
              </a:solidFill>
              <a:latin typeface="+mj-lt"/>
            </a:endParaRPr>
          </a:p>
          <a:p>
            <a:pPr>
              <a:buFontTx/>
              <a:buNone/>
            </a:pPr>
            <a:r>
              <a:rPr lang="en-GB" altLang="en-US" sz="2200" dirty="0" smtClean="0">
                <a:solidFill>
                  <a:schemeClr val="tx1">
                    <a:lumMod val="50000"/>
                    <a:lumOff val="50000"/>
                  </a:schemeClr>
                </a:solidFill>
                <a:latin typeface="+mj-lt"/>
              </a:rPr>
              <a:t>The Abtus Max will assist </a:t>
            </a:r>
            <a:r>
              <a:rPr lang="en-GB" altLang="en-US" sz="2200" dirty="0" smtClean="0">
                <a:solidFill>
                  <a:schemeClr val="tx1">
                    <a:lumMod val="50000"/>
                    <a:lumOff val="50000"/>
                  </a:schemeClr>
                </a:solidFill>
                <a:latin typeface="+mj-lt"/>
              </a:rPr>
              <a:t>the maintainer </a:t>
            </a:r>
            <a:r>
              <a:rPr lang="en-GB" altLang="en-US" sz="2200" dirty="0" smtClean="0">
                <a:solidFill>
                  <a:schemeClr val="tx1">
                    <a:lumMod val="50000"/>
                    <a:lumOff val="50000"/>
                  </a:schemeClr>
                </a:solidFill>
                <a:latin typeface="+mj-lt"/>
              </a:rPr>
              <a:t>in identifying the trigger point, as well as providing them with the capability to survey and scope the work required.  Once the work has been carried out to repair the cyclic top issue, the trolley can measure how successful (after settlement) the work has been to enable line speed to be established quicker by reducing the need for a TRV recording. </a:t>
            </a:r>
            <a:r>
              <a:rPr lang="en-GB" altLang="en-US" dirty="0" smtClean="0">
                <a:latin typeface="Calibri" pitchFamily="34" charset="0"/>
              </a:rPr>
              <a:t>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248" y="1765935"/>
            <a:ext cx="5660136" cy="3537585"/>
          </a:xfrm>
          <a:prstGeom prst="rect">
            <a:avLst/>
          </a:prstGeom>
        </p:spPr>
      </p:pic>
    </p:spTree>
    <p:extLst>
      <p:ext uri="{BB962C8B-B14F-4D97-AF65-F5344CB8AC3E}">
        <p14:creationId xmlns:p14="http://schemas.microsoft.com/office/powerpoint/2010/main" val="4118118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6389"/>
            <a:ext cx="8596668" cy="796834"/>
          </a:xfrm>
        </p:spPr>
        <p:txBody>
          <a:bodyPr>
            <a:normAutofit/>
          </a:bodyPr>
          <a:lstStyle/>
          <a:p>
            <a:r>
              <a:rPr lang="en-GB" dirty="0" smtClean="0"/>
              <a:t>Abtus Max – The Capabilities</a:t>
            </a:r>
            <a:endParaRPr lang="en-GB" dirty="0"/>
          </a:p>
        </p:txBody>
      </p:sp>
      <p:sp>
        <p:nvSpPr>
          <p:cNvPr id="11" name="TextBox 10"/>
          <p:cNvSpPr txBox="1"/>
          <p:nvPr/>
        </p:nvSpPr>
        <p:spPr>
          <a:xfrm>
            <a:off x="0" y="1554480"/>
            <a:ext cx="10267406" cy="4247317"/>
          </a:xfrm>
          <a:prstGeom prst="rect">
            <a:avLst/>
          </a:prstGeom>
          <a:noFill/>
        </p:spPr>
        <p:txBody>
          <a:bodyPr wrap="square" rtlCol="0">
            <a:spAutoFit/>
          </a:bodyPr>
          <a:lstStyle/>
          <a:p>
            <a:pPr lvl="1">
              <a:buClr>
                <a:schemeClr val="accent1"/>
              </a:buClr>
            </a:pPr>
            <a:r>
              <a:rPr lang="en-GB" b="1" dirty="0" smtClean="0">
                <a:solidFill>
                  <a:schemeClr val="tx1">
                    <a:lumMod val="50000"/>
                    <a:lumOff val="50000"/>
                  </a:schemeClr>
                </a:solidFill>
              </a:rPr>
              <a:t>Cyclic Top Identification - 4.5m, 6m, 9m, 13m &amp; 18m Wavelengths</a:t>
            </a:r>
          </a:p>
          <a:p>
            <a:pPr lvl="1">
              <a:buClr>
                <a:schemeClr val="accent1"/>
              </a:buClr>
            </a:pPr>
            <a:endParaRPr lang="en-GB" altLang="en-US" b="1" dirty="0" smtClean="0">
              <a:solidFill>
                <a:schemeClr val="tx1">
                  <a:lumMod val="50000"/>
                  <a:lumOff val="50000"/>
                </a:schemeClr>
              </a:solidFill>
              <a:latin typeface="Calibri" pitchFamily="34" charset="0"/>
            </a:endParaRPr>
          </a:p>
          <a:p>
            <a:pPr lvl="1">
              <a:buClr>
                <a:schemeClr val="accent1"/>
              </a:buClr>
            </a:pPr>
            <a:r>
              <a:rPr lang="en-GB" b="1" dirty="0" smtClean="0">
                <a:solidFill>
                  <a:schemeClr val="tx1">
                    <a:lumMod val="50000"/>
                    <a:lumOff val="50000"/>
                  </a:schemeClr>
                </a:solidFill>
              </a:rPr>
              <a:t>Cyclic top Measurement - Left and Right Rails Measured Simultaneously</a:t>
            </a:r>
          </a:p>
          <a:p>
            <a:pPr lvl="1">
              <a:buClr>
                <a:schemeClr val="accent1"/>
              </a:buClr>
            </a:pPr>
            <a:endParaRPr lang="en-GB" altLang="en-US" b="1" dirty="0" smtClean="0">
              <a:solidFill>
                <a:schemeClr val="tx1">
                  <a:lumMod val="50000"/>
                  <a:lumOff val="50000"/>
                </a:schemeClr>
              </a:solidFill>
              <a:latin typeface="Calibri" pitchFamily="34" charset="0"/>
            </a:endParaRPr>
          </a:p>
          <a:p>
            <a:pPr lvl="1">
              <a:buClr>
                <a:schemeClr val="accent1"/>
              </a:buClr>
            </a:pPr>
            <a:r>
              <a:rPr lang="en-GB" b="1" dirty="0" smtClean="0">
                <a:solidFill>
                  <a:schemeClr val="tx1">
                    <a:lumMod val="50000"/>
                    <a:lumOff val="50000"/>
                  </a:schemeClr>
                </a:solidFill>
              </a:rPr>
              <a:t>Pre Maintenance Guidance - Live High/Low Point Identification and Lift Guidance</a:t>
            </a:r>
          </a:p>
          <a:p>
            <a:pPr lvl="1">
              <a:buClr>
                <a:schemeClr val="accent1"/>
              </a:buClr>
            </a:pPr>
            <a:endParaRPr lang="en-GB" altLang="en-US" b="1" dirty="0" smtClean="0">
              <a:solidFill>
                <a:schemeClr val="tx1">
                  <a:lumMod val="50000"/>
                  <a:lumOff val="50000"/>
                </a:schemeClr>
              </a:solidFill>
              <a:latin typeface="Calibri" pitchFamily="34" charset="0"/>
            </a:endParaRPr>
          </a:p>
          <a:p>
            <a:pPr lvl="1">
              <a:buClr>
                <a:schemeClr val="accent1"/>
              </a:buClr>
            </a:pPr>
            <a:r>
              <a:rPr lang="en-GB" b="1" dirty="0" smtClean="0">
                <a:solidFill>
                  <a:schemeClr val="tx1">
                    <a:lumMod val="50000"/>
                    <a:lumOff val="50000"/>
                  </a:schemeClr>
                </a:solidFill>
              </a:rPr>
              <a:t>Post Maintenance Inspection - Maintenance Effectiveness Analysis</a:t>
            </a:r>
          </a:p>
          <a:p>
            <a:pPr lvl="1">
              <a:buClr>
                <a:schemeClr val="accent1"/>
              </a:buClr>
            </a:pPr>
            <a:endParaRPr lang="en-GB" altLang="en-US" b="1" dirty="0" smtClean="0">
              <a:solidFill>
                <a:schemeClr val="tx1">
                  <a:lumMod val="50000"/>
                  <a:lumOff val="50000"/>
                </a:schemeClr>
              </a:solidFill>
              <a:latin typeface="Calibri" pitchFamily="34" charset="0"/>
            </a:endParaRPr>
          </a:p>
          <a:p>
            <a:pPr lvl="1">
              <a:buClr>
                <a:schemeClr val="accent1"/>
              </a:buClr>
            </a:pPr>
            <a:r>
              <a:rPr lang="en-GB" b="1" dirty="0" smtClean="0">
                <a:solidFill>
                  <a:schemeClr val="tx1">
                    <a:lumMod val="50000"/>
                    <a:lumOff val="50000"/>
                  </a:schemeClr>
                </a:solidFill>
              </a:rPr>
              <a:t>Preventative Inspection - Accurate Re-inspection Positioning via Precision GPS</a:t>
            </a:r>
          </a:p>
          <a:p>
            <a:pPr lvl="1">
              <a:buClr>
                <a:schemeClr val="accent1"/>
              </a:buClr>
            </a:pPr>
            <a:endParaRPr lang="en-GB" altLang="en-US" b="1" dirty="0" smtClean="0">
              <a:solidFill>
                <a:schemeClr val="tx1">
                  <a:lumMod val="50000"/>
                  <a:lumOff val="50000"/>
                </a:schemeClr>
              </a:solidFill>
              <a:latin typeface="Calibri" pitchFamily="34" charset="0"/>
            </a:endParaRPr>
          </a:p>
          <a:p>
            <a:pPr lvl="1">
              <a:buClr>
                <a:schemeClr val="accent1"/>
              </a:buClr>
            </a:pPr>
            <a:r>
              <a:rPr lang="en-GB" b="1" dirty="0" smtClean="0">
                <a:solidFill>
                  <a:schemeClr val="tx1">
                    <a:lumMod val="50000"/>
                    <a:lumOff val="50000"/>
                  </a:schemeClr>
                </a:solidFill>
              </a:rPr>
              <a:t>Trigger Point Identification - Locate and Measure Track Defects</a:t>
            </a:r>
          </a:p>
          <a:p>
            <a:pPr lvl="1">
              <a:buClr>
                <a:schemeClr val="accent1"/>
              </a:buClr>
            </a:pPr>
            <a:endParaRPr lang="en-GB" altLang="en-US" b="1" dirty="0" smtClean="0">
              <a:solidFill>
                <a:schemeClr val="tx1">
                  <a:lumMod val="50000"/>
                  <a:lumOff val="50000"/>
                </a:schemeClr>
              </a:solidFill>
              <a:latin typeface="Calibri" pitchFamily="34" charset="0"/>
            </a:endParaRPr>
          </a:p>
          <a:p>
            <a:pPr lvl="1">
              <a:buClr>
                <a:schemeClr val="accent1"/>
              </a:buClr>
            </a:pPr>
            <a:r>
              <a:rPr lang="en-GB" b="1" dirty="0" smtClean="0">
                <a:solidFill>
                  <a:schemeClr val="tx1">
                    <a:lumMod val="50000"/>
                    <a:lumOff val="50000"/>
                  </a:schemeClr>
                </a:solidFill>
              </a:rPr>
              <a:t>Track Geometry Recording - Gauge, Cant, Distance and Twist Measurement</a:t>
            </a:r>
          </a:p>
          <a:p>
            <a:pPr lvl="1">
              <a:buClr>
                <a:schemeClr val="accent1"/>
              </a:buClr>
            </a:pPr>
            <a:endParaRPr lang="en-GB" altLang="en-US" b="1" dirty="0" smtClean="0">
              <a:solidFill>
                <a:schemeClr val="tx1">
                  <a:lumMod val="50000"/>
                  <a:lumOff val="50000"/>
                </a:schemeClr>
              </a:solidFill>
              <a:latin typeface="Calibri" pitchFamily="34" charset="0"/>
            </a:endParaRPr>
          </a:p>
          <a:p>
            <a:pPr lvl="1">
              <a:buClr>
                <a:schemeClr val="accent1"/>
              </a:buClr>
            </a:pPr>
            <a:r>
              <a:rPr lang="en-GB" b="1" dirty="0" smtClean="0">
                <a:solidFill>
                  <a:schemeClr val="tx1">
                    <a:lumMod val="50000"/>
                    <a:lumOff val="50000"/>
                  </a:schemeClr>
                </a:solidFill>
              </a:rPr>
              <a:t>Track Geometry Reporting - Live Data Viewing/Analysis + Exportable Data</a:t>
            </a:r>
            <a:endParaRPr lang="en-GB" altLang="en-US" dirty="0" smtClean="0">
              <a:solidFill>
                <a:schemeClr val="tx1">
                  <a:lumMod val="50000"/>
                  <a:lumOff val="50000"/>
                </a:schemeClr>
              </a:solidFill>
              <a:latin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9274002" y="2921318"/>
            <a:ext cx="2517284" cy="1271860"/>
          </a:xfrm>
          <a:prstGeom prst="rect">
            <a:avLst/>
          </a:prstGeom>
          <a:noFill/>
          <a:ln w="9525">
            <a:noFill/>
            <a:miter lim="800000"/>
            <a:headEnd/>
            <a:tailEnd/>
          </a:ln>
        </p:spPr>
      </p:pic>
    </p:spTree>
    <p:extLst>
      <p:ext uri="{BB962C8B-B14F-4D97-AF65-F5344CB8AC3E}">
        <p14:creationId xmlns:p14="http://schemas.microsoft.com/office/powerpoint/2010/main" val="4118118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6389"/>
            <a:ext cx="9335346" cy="796834"/>
          </a:xfrm>
        </p:spPr>
        <p:txBody>
          <a:bodyPr>
            <a:normAutofit/>
          </a:bodyPr>
          <a:lstStyle/>
          <a:p>
            <a:r>
              <a:rPr lang="en-GB" dirty="0" smtClean="0"/>
              <a:t>Abtus Max </a:t>
            </a:r>
            <a:r>
              <a:rPr lang="en-GB" dirty="0" smtClean="0"/>
              <a:t>– Measurement Characteristics</a:t>
            </a:r>
            <a:endParaRPr lang="en-GB" dirty="0"/>
          </a:p>
        </p:txBody>
      </p:sp>
      <p:sp>
        <p:nvSpPr>
          <p:cNvPr id="11" name="TextBox 10"/>
          <p:cNvSpPr txBox="1"/>
          <p:nvPr/>
        </p:nvSpPr>
        <p:spPr>
          <a:xfrm>
            <a:off x="512064" y="1444752"/>
            <a:ext cx="7470648" cy="5109091"/>
          </a:xfrm>
          <a:prstGeom prst="rect">
            <a:avLst/>
          </a:prstGeom>
          <a:noFill/>
        </p:spPr>
        <p:txBody>
          <a:bodyPr wrap="square" rtlCol="0">
            <a:spAutoFit/>
          </a:bodyPr>
          <a:lstStyle/>
          <a:p>
            <a:r>
              <a:rPr lang="en-GB" sz="1400" dirty="0"/>
              <a:t>The ABT7000 measures top faults which, when present on the track at a regular interval form Cyclic top.</a:t>
            </a:r>
          </a:p>
          <a:p>
            <a:r>
              <a:rPr lang="en-GB" sz="1400" b="1" dirty="0"/>
              <a:t> </a:t>
            </a:r>
            <a:endParaRPr lang="en-GB" sz="1400" dirty="0"/>
          </a:p>
          <a:p>
            <a:r>
              <a:rPr lang="en-GB" sz="1400" dirty="0"/>
              <a:t>Top faults are measured by calculating the vertical versine along the length of the track and identifying the peak values. The identified peaks are reported to the user as cycles and are shown on the screen as vertical bars of a height equal with the versine measured in millimetres. The chord length of the versine is selectable by the user between </a:t>
            </a:r>
            <a:r>
              <a:rPr lang="en-GB" sz="1400" dirty="0" smtClean="0"/>
              <a:t>4.5m</a:t>
            </a:r>
            <a:r>
              <a:rPr lang="en-GB" sz="1400" dirty="0"/>
              <a:t>, </a:t>
            </a:r>
            <a:r>
              <a:rPr lang="en-GB" sz="1400" dirty="0" smtClean="0"/>
              <a:t>6m</a:t>
            </a:r>
            <a:r>
              <a:rPr lang="en-GB" sz="1400" dirty="0"/>
              <a:t>, </a:t>
            </a:r>
            <a:r>
              <a:rPr lang="en-GB" sz="1400" dirty="0" smtClean="0"/>
              <a:t>9m</a:t>
            </a:r>
            <a:r>
              <a:rPr lang="en-GB" sz="1400" dirty="0"/>
              <a:t>, </a:t>
            </a:r>
            <a:r>
              <a:rPr lang="en-GB" sz="1400" dirty="0" smtClean="0"/>
              <a:t>13m </a:t>
            </a:r>
            <a:r>
              <a:rPr lang="en-GB" sz="1400" dirty="0"/>
              <a:t>and </a:t>
            </a:r>
            <a:r>
              <a:rPr lang="en-GB" sz="1400" dirty="0" smtClean="0"/>
              <a:t>18m </a:t>
            </a:r>
            <a:r>
              <a:rPr lang="en-GB" sz="1400" dirty="0"/>
              <a:t>and the measurement is carried out every </a:t>
            </a:r>
            <a:r>
              <a:rPr lang="en-GB" sz="1400" dirty="0" smtClean="0"/>
              <a:t>0.1m</a:t>
            </a:r>
            <a:r>
              <a:rPr lang="en-GB" sz="1400" dirty="0"/>
              <a:t>. The measurements are done without loading the track and thus the results are likely to differ when compared with other measurement methods such as measurement trains.</a:t>
            </a:r>
          </a:p>
          <a:p>
            <a:r>
              <a:rPr lang="en-GB" sz="1400" dirty="0"/>
              <a:t> </a:t>
            </a:r>
          </a:p>
          <a:p>
            <a:r>
              <a:rPr lang="en-GB" sz="1400" dirty="0"/>
              <a:t>Top faults of less than </a:t>
            </a:r>
            <a:r>
              <a:rPr lang="en-GB" sz="1400" dirty="0" smtClean="0"/>
              <a:t>2mm </a:t>
            </a:r>
            <a:r>
              <a:rPr lang="en-GB" sz="1400" dirty="0"/>
              <a:t>in depth are not displayed to the user. Top faults have to exceed </a:t>
            </a:r>
            <a:r>
              <a:rPr lang="en-GB" sz="1400" dirty="0" smtClean="0"/>
              <a:t>5mm </a:t>
            </a:r>
            <a:r>
              <a:rPr lang="en-GB" sz="1400" dirty="0"/>
              <a:t>in order for the software to treat them as cycles (count them and report them). The reported cycles, depending on their position along the track, may or may not form a cyclic top fault. The software does not tell the user whether or not the cycles form a cyclic top fault, but the stars displayed on the graph can be used as a guide to see if there are three or more cycles in a regular interval. </a:t>
            </a:r>
          </a:p>
          <a:p>
            <a:r>
              <a:rPr lang="en-GB" sz="1400" dirty="0"/>
              <a:t> </a:t>
            </a:r>
          </a:p>
          <a:p>
            <a:r>
              <a:rPr lang="en-GB" sz="1400" dirty="0"/>
              <a:t>The software will show any cycles present on the track, even if just one is present (which is not enough to form a cyclic top fault). Results are likely to differ when compared to other means of measurement such as the measurement train which reports the cycles only if they form a cyclic top fault and exceed other types of thresholds.</a:t>
            </a:r>
          </a:p>
          <a:p>
            <a:pPr lvl="1">
              <a:buClr>
                <a:schemeClr val="accent1"/>
              </a:buClr>
            </a:pPr>
            <a:endParaRPr lang="en-GB" altLang="en-US" dirty="0" smtClean="0">
              <a:solidFill>
                <a:schemeClr val="tx1">
                  <a:lumMod val="50000"/>
                  <a:lumOff val="50000"/>
                </a:schemeClr>
              </a:solidFill>
              <a:latin typeface="Calibri" pitchFamily="34" charset="0"/>
            </a:endParaRPr>
          </a:p>
        </p:txBody>
      </p:sp>
      <p:pic>
        <p:nvPicPr>
          <p:cNvPr id="8" name="Picture 7"/>
          <p:cNvPicPr>
            <a:picLocks noChangeAspect="1"/>
          </p:cNvPicPr>
          <p:nvPr/>
        </p:nvPicPr>
        <p:blipFill>
          <a:blip r:embed="rId2"/>
          <a:stretch>
            <a:fillRect/>
          </a:stretch>
        </p:blipFill>
        <p:spPr>
          <a:xfrm>
            <a:off x="8055863" y="1936433"/>
            <a:ext cx="4037003" cy="3165920"/>
          </a:xfrm>
          <a:prstGeom prst="rect">
            <a:avLst/>
          </a:prstGeom>
        </p:spPr>
      </p:pic>
    </p:spTree>
    <p:extLst>
      <p:ext uri="{BB962C8B-B14F-4D97-AF65-F5344CB8AC3E}">
        <p14:creationId xmlns:p14="http://schemas.microsoft.com/office/powerpoint/2010/main" val="400476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5943"/>
            <a:ext cx="8596668" cy="747032"/>
          </a:xfrm>
        </p:spPr>
        <p:txBody>
          <a:bodyPr/>
          <a:lstStyle/>
          <a:p>
            <a:r>
              <a:rPr lang="en-GB" dirty="0" smtClean="0"/>
              <a:t>Abtus Max – Technical Specification </a:t>
            </a:r>
            <a:endParaRPr lang="en-GB" dirty="0"/>
          </a:p>
        </p:txBody>
      </p:sp>
      <p:pic>
        <p:nvPicPr>
          <p:cNvPr id="19" name="Picture 18"/>
          <p:cNvPicPr>
            <a:picLocks noChangeAspect="1"/>
          </p:cNvPicPr>
          <p:nvPr/>
        </p:nvPicPr>
        <p:blipFill>
          <a:blip r:embed="rId2"/>
          <a:stretch>
            <a:fillRect/>
          </a:stretch>
        </p:blipFill>
        <p:spPr>
          <a:xfrm>
            <a:off x="880681" y="1042416"/>
            <a:ext cx="4715447" cy="5724144"/>
          </a:xfrm>
          <a:prstGeom prst="rect">
            <a:avLst/>
          </a:prstGeom>
        </p:spPr>
      </p:pic>
      <p:pic>
        <p:nvPicPr>
          <p:cNvPr id="20" name="Picture 19"/>
          <p:cNvPicPr>
            <a:picLocks noChangeAspect="1"/>
          </p:cNvPicPr>
          <p:nvPr/>
        </p:nvPicPr>
        <p:blipFill>
          <a:blip r:embed="rId3"/>
          <a:stretch>
            <a:fillRect/>
          </a:stretch>
        </p:blipFill>
        <p:spPr>
          <a:xfrm>
            <a:off x="6004392" y="2121408"/>
            <a:ext cx="5315880" cy="3392424"/>
          </a:xfrm>
          <a:prstGeom prst="rect">
            <a:avLst/>
          </a:prstGeom>
        </p:spPr>
      </p:pic>
    </p:spTree>
    <p:extLst>
      <p:ext uri="{BB962C8B-B14F-4D97-AF65-F5344CB8AC3E}">
        <p14:creationId xmlns:p14="http://schemas.microsoft.com/office/powerpoint/2010/main" val="4118118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5" y="982163"/>
            <a:ext cx="9144000" cy="5715000"/>
          </a:xfrm>
          <a:prstGeom prst="rect">
            <a:avLst/>
          </a:prstGeom>
        </p:spPr>
      </p:pic>
      <p:sp>
        <p:nvSpPr>
          <p:cNvPr id="2" name="Title 1"/>
          <p:cNvSpPr>
            <a:spLocks noGrp="1"/>
          </p:cNvSpPr>
          <p:nvPr>
            <p:ph type="title"/>
          </p:nvPr>
        </p:nvSpPr>
        <p:spPr>
          <a:xfrm>
            <a:off x="677334" y="195943"/>
            <a:ext cx="8596668" cy="747032"/>
          </a:xfrm>
        </p:spPr>
        <p:txBody>
          <a:bodyPr/>
          <a:lstStyle/>
          <a:p>
            <a:r>
              <a:rPr lang="en-GB" dirty="0" smtClean="0"/>
              <a:t>Record page (overview)</a:t>
            </a:r>
            <a:endParaRPr lang="en-GB" dirty="0"/>
          </a:p>
        </p:txBody>
      </p:sp>
      <p:sp>
        <p:nvSpPr>
          <p:cNvPr id="5" name="TextBox 4"/>
          <p:cNvSpPr txBox="1"/>
          <p:nvPr/>
        </p:nvSpPr>
        <p:spPr>
          <a:xfrm>
            <a:off x="1168146" y="4856261"/>
            <a:ext cx="3126177" cy="307777"/>
          </a:xfrm>
          <a:prstGeom prst="rect">
            <a:avLst/>
          </a:prstGeom>
          <a:noFill/>
          <a:ln>
            <a:solidFill>
              <a:schemeClr val="tx1"/>
            </a:solidFill>
          </a:ln>
        </p:spPr>
        <p:txBody>
          <a:bodyPr wrap="none" rtlCol="0">
            <a:spAutoFit/>
          </a:bodyPr>
          <a:lstStyle/>
          <a:p>
            <a:r>
              <a:rPr lang="en-GB" sz="1400" dirty="0" smtClean="0"/>
              <a:t>Click on the graph to change it to SE</a:t>
            </a:r>
            <a:endParaRPr lang="en-GB" sz="1400" dirty="0"/>
          </a:p>
        </p:txBody>
      </p:sp>
      <p:sp>
        <p:nvSpPr>
          <p:cNvPr id="6" name="Rectangle 5"/>
          <p:cNvSpPr/>
          <p:nvPr/>
        </p:nvSpPr>
        <p:spPr>
          <a:xfrm>
            <a:off x="1225296" y="5838826"/>
            <a:ext cx="1498855" cy="4762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H="1">
            <a:off x="2606585" y="1620067"/>
            <a:ext cx="209549" cy="2190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68386" y="1296361"/>
            <a:ext cx="4963988" cy="307777"/>
          </a:xfrm>
          <a:prstGeom prst="rect">
            <a:avLst/>
          </a:prstGeom>
          <a:noFill/>
          <a:ln>
            <a:solidFill>
              <a:schemeClr val="tx1"/>
            </a:solidFill>
          </a:ln>
        </p:spPr>
        <p:txBody>
          <a:bodyPr wrap="none" rtlCol="0">
            <a:spAutoFit/>
          </a:bodyPr>
          <a:lstStyle/>
          <a:p>
            <a:r>
              <a:rPr lang="en-GB" sz="1400" dirty="0" smtClean="0"/>
              <a:t>Click connect to establish Wi-Fi connection with the trolley</a:t>
            </a:r>
            <a:endParaRPr lang="en-GB" sz="1400" dirty="0"/>
          </a:p>
        </p:txBody>
      </p:sp>
      <p:sp>
        <p:nvSpPr>
          <p:cNvPr id="9" name="TextBox 8"/>
          <p:cNvSpPr txBox="1"/>
          <p:nvPr/>
        </p:nvSpPr>
        <p:spPr>
          <a:xfrm>
            <a:off x="7864608" y="1104371"/>
            <a:ext cx="1617751" cy="307777"/>
          </a:xfrm>
          <a:prstGeom prst="rect">
            <a:avLst/>
          </a:prstGeom>
          <a:noFill/>
          <a:ln>
            <a:solidFill>
              <a:schemeClr val="tx1"/>
            </a:solidFill>
          </a:ln>
        </p:spPr>
        <p:txBody>
          <a:bodyPr wrap="none" rtlCol="0">
            <a:spAutoFit/>
          </a:bodyPr>
          <a:lstStyle/>
          <a:p>
            <a:r>
              <a:rPr lang="en-GB" sz="1400" dirty="0" smtClean="0"/>
              <a:t>Connection status</a:t>
            </a:r>
            <a:endParaRPr lang="en-GB" sz="1400" dirty="0"/>
          </a:p>
        </p:txBody>
      </p:sp>
      <p:cxnSp>
        <p:nvCxnSpPr>
          <p:cNvPr id="10" name="Straight Arrow Connector 9"/>
          <p:cNvCxnSpPr/>
          <p:nvPr/>
        </p:nvCxnSpPr>
        <p:spPr>
          <a:xfrm>
            <a:off x="8202198" y="1446301"/>
            <a:ext cx="209549" cy="2190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030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5943"/>
            <a:ext cx="8596668" cy="747032"/>
          </a:xfrm>
        </p:spPr>
        <p:txBody>
          <a:bodyPr/>
          <a:lstStyle/>
          <a:p>
            <a:r>
              <a:rPr lang="en-GB" dirty="0" smtClean="0"/>
              <a:t>Record page (now displaying SE)</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942975"/>
            <a:ext cx="9144000" cy="5715000"/>
          </a:xfrm>
          <a:prstGeom prst="rect">
            <a:avLst/>
          </a:prstGeom>
        </p:spPr>
      </p:pic>
      <p:sp>
        <p:nvSpPr>
          <p:cNvPr id="5" name="TextBox 4"/>
          <p:cNvSpPr txBox="1"/>
          <p:nvPr/>
        </p:nvSpPr>
        <p:spPr>
          <a:xfrm>
            <a:off x="1168146" y="4856261"/>
            <a:ext cx="3051605" cy="307777"/>
          </a:xfrm>
          <a:prstGeom prst="rect">
            <a:avLst/>
          </a:prstGeom>
          <a:noFill/>
          <a:ln>
            <a:solidFill>
              <a:schemeClr val="tx1"/>
            </a:solidFill>
          </a:ln>
        </p:spPr>
        <p:txBody>
          <a:bodyPr wrap="none" rtlCol="0">
            <a:spAutoFit/>
          </a:bodyPr>
          <a:lstStyle/>
          <a:p>
            <a:r>
              <a:rPr lang="en-GB" sz="1400" dirty="0" smtClean="0"/>
              <a:t>Click again to change it to twist 3m</a:t>
            </a:r>
            <a:endParaRPr lang="en-GB" sz="1400" dirty="0"/>
          </a:p>
        </p:txBody>
      </p:sp>
      <p:sp>
        <p:nvSpPr>
          <p:cNvPr id="6" name="Rectangle 5"/>
          <p:cNvSpPr/>
          <p:nvPr/>
        </p:nvSpPr>
        <p:spPr>
          <a:xfrm>
            <a:off x="1225296" y="5838826"/>
            <a:ext cx="1498855" cy="4762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0583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9006"/>
            <a:ext cx="8596668" cy="733969"/>
          </a:xfrm>
        </p:spPr>
        <p:txBody>
          <a:bodyPr/>
          <a:lstStyle/>
          <a:p>
            <a:r>
              <a:rPr lang="en-GB" dirty="0" smtClean="0"/>
              <a:t>Record page (Twist 3m)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942975"/>
            <a:ext cx="9144000" cy="5715000"/>
          </a:xfrm>
          <a:prstGeom prst="rect">
            <a:avLst/>
          </a:prstGeom>
        </p:spPr>
      </p:pic>
      <p:sp>
        <p:nvSpPr>
          <p:cNvPr id="5" name="Rectangle 4"/>
          <p:cNvSpPr/>
          <p:nvPr/>
        </p:nvSpPr>
        <p:spPr>
          <a:xfrm>
            <a:off x="1225296" y="5838826"/>
            <a:ext cx="1498855" cy="4762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142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4E3B30"/>
      </a:dk2>
      <a:lt2>
        <a:srgbClr val="FBEEC9"/>
      </a:lt2>
      <a:accent1>
        <a:srgbClr val="F0A22E"/>
      </a:accent1>
      <a:accent2>
        <a:srgbClr val="BFBFBF"/>
      </a:accent2>
      <a:accent3>
        <a:srgbClr val="BFBFBF"/>
      </a:accent3>
      <a:accent4>
        <a:srgbClr val="F0A22E"/>
      </a:accent4>
      <a:accent5>
        <a:srgbClr val="BFBFBF"/>
      </a:accent5>
      <a:accent6>
        <a:srgbClr val="F0A22E"/>
      </a:accent6>
      <a:hlink>
        <a:srgbClr val="F0A22E"/>
      </a:hlink>
      <a:folHlink>
        <a:srgbClr val="FFC42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Concourse</Template>
  <TotalTime>531</TotalTime>
  <Words>302</Words>
  <Application>Microsoft Office PowerPoint</Application>
  <PresentationFormat>Widescreen</PresentationFormat>
  <Paragraphs>57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Abtus Max Cyclic Top Trolley</vt:lpstr>
      <vt:lpstr>Abtus Max – The Challenge</vt:lpstr>
      <vt:lpstr>Abtus Max – Introduction</vt:lpstr>
      <vt:lpstr>Abtus Max – The Capabilities</vt:lpstr>
      <vt:lpstr>Abtus Max – Measurement Characteristics</vt:lpstr>
      <vt:lpstr>Abtus Max – Technical Specification </vt:lpstr>
      <vt:lpstr>Record page (overview)</vt:lpstr>
      <vt:lpstr>Record page (now displaying SE)</vt:lpstr>
      <vt:lpstr>Record page (Twist 3m)</vt:lpstr>
      <vt:lpstr>View recording page – Cyclic Top</vt:lpstr>
      <vt:lpstr>View recording page – Cyclic Top</vt:lpstr>
      <vt:lpstr>Repair page – Cyclic Top</vt:lpstr>
      <vt:lpstr>PDF repair report page 1/3 – Cyclic Top</vt:lpstr>
      <vt:lpstr>PDF repair report page 2/3 – Cyclic Top</vt:lpstr>
      <vt:lpstr>PDF repair report page 3/3 – Cyclic Top</vt:lpstr>
      <vt:lpstr>After repair comparison – Cyclic Top</vt:lpstr>
      <vt:lpstr>After repair comparison – Cyclic Top</vt:lpstr>
      <vt:lpstr>Track gauge – Geometry</vt:lpstr>
      <vt:lpstr>Cant – Geometry</vt:lpstr>
      <vt:lpstr>Twist 3 meters – Geometry</vt:lpstr>
      <vt:lpstr>Settings/Maintenance limits – Geometry</vt:lpstr>
      <vt:lpstr>Recorded File .CSV - Geometry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Abtus Cyclic Top Trolley</dc:title>
  <dc:creator>Marius</dc:creator>
  <cp:lastModifiedBy>Hayley Carter</cp:lastModifiedBy>
  <cp:revision>30</cp:revision>
  <dcterms:created xsi:type="dcterms:W3CDTF">2017-10-11T08:36:22Z</dcterms:created>
  <dcterms:modified xsi:type="dcterms:W3CDTF">2019-02-26T17:49:35Z</dcterms:modified>
</cp:coreProperties>
</file>